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80" r:id="rId2"/>
    <p:sldId id="481" r:id="rId3"/>
    <p:sldId id="482" r:id="rId4"/>
    <p:sldId id="485" r:id="rId5"/>
    <p:sldId id="487" r:id="rId6"/>
    <p:sldId id="483" r:id="rId7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FFE5E5"/>
    <a:srgbClr val="EBFFEB"/>
    <a:srgbClr val="99FF99"/>
    <a:srgbClr val="FFFFCC"/>
    <a:srgbClr val="0000FF"/>
    <a:srgbClr val="0033CC"/>
    <a:srgbClr val="FBFDFF"/>
    <a:srgbClr val="FFEBFF"/>
    <a:srgbClr val="EFF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77" autoAdjust="0"/>
    <p:restoredTop sz="85305" autoAdjust="0"/>
  </p:normalViewPr>
  <p:slideViewPr>
    <p:cSldViewPr snapToGrid="0">
      <p:cViewPr varScale="1">
        <p:scale>
          <a:sx n="113" d="100"/>
          <a:sy n="113" d="100"/>
        </p:scale>
        <p:origin x="2154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30422" cy="499125"/>
          </a:xfrm>
          <a:prstGeom prst="rect">
            <a:avLst/>
          </a:prstGeom>
        </p:spPr>
        <p:txBody>
          <a:bodyPr vert="horz" lIns="92108" tIns="46053" rIns="92108" bIns="4605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149" y="0"/>
            <a:ext cx="2930421" cy="499125"/>
          </a:xfrm>
          <a:prstGeom prst="rect">
            <a:avLst/>
          </a:prstGeom>
        </p:spPr>
        <p:txBody>
          <a:bodyPr vert="horz" lIns="92108" tIns="46053" rIns="92108" bIns="46053" rtlCol="0"/>
          <a:lstStyle>
            <a:lvl1pPr algn="r">
              <a:defRPr sz="1200"/>
            </a:lvl1pPr>
          </a:lstStyle>
          <a:p>
            <a:fld id="{62BA2E94-FF80-4970-B8B5-F75277513706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3388"/>
            <a:ext cx="2930422" cy="499125"/>
          </a:xfrm>
          <a:prstGeom prst="rect">
            <a:avLst/>
          </a:prstGeom>
        </p:spPr>
        <p:txBody>
          <a:bodyPr vert="horz" lIns="92108" tIns="46053" rIns="92108" bIns="4605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149" y="9443388"/>
            <a:ext cx="2930421" cy="499125"/>
          </a:xfrm>
          <a:prstGeom prst="rect">
            <a:avLst/>
          </a:prstGeom>
        </p:spPr>
        <p:txBody>
          <a:bodyPr vert="horz" lIns="92108" tIns="46053" rIns="92108" bIns="46053" rtlCol="0" anchor="b"/>
          <a:lstStyle>
            <a:lvl1pPr algn="r">
              <a:defRPr sz="1200"/>
            </a:lvl1pPr>
          </a:lstStyle>
          <a:p>
            <a:fld id="{4F64D1AD-3B18-4E81-8B1F-8125AF306F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451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29838" cy="497126"/>
          </a:xfrm>
          <a:prstGeom prst="rect">
            <a:avLst/>
          </a:prstGeom>
        </p:spPr>
        <p:txBody>
          <a:bodyPr vert="horz" lIns="92108" tIns="46053" rIns="92108" bIns="4605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1"/>
            <a:ext cx="2929838" cy="497126"/>
          </a:xfrm>
          <a:prstGeom prst="rect">
            <a:avLst/>
          </a:prstGeom>
        </p:spPr>
        <p:txBody>
          <a:bodyPr vert="horz" lIns="92108" tIns="46053" rIns="92108" bIns="46053" rtlCol="0"/>
          <a:lstStyle>
            <a:lvl1pPr algn="r">
              <a:defRPr sz="1200"/>
            </a:lvl1pPr>
          </a:lstStyle>
          <a:p>
            <a:fld id="{F8DD3634-1D51-4B87-BF41-615DEF898823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3" rIns="92108" bIns="4605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6"/>
            <a:ext cx="5408930" cy="4474131"/>
          </a:xfrm>
          <a:prstGeom prst="rect">
            <a:avLst/>
          </a:prstGeom>
        </p:spPr>
        <p:txBody>
          <a:bodyPr vert="horz" lIns="92108" tIns="46053" rIns="92108" bIns="46053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661"/>
            <a:ext cx="2929838" cy="497126"/>
          </a:xfrm>
          <a:prstGeom prst="rect">
            <a:avLst/>
          </a:prstGeom>
        </p:spPr>
        <p:txBody>
          <a:bodyPr vert="horz" lIns="92108" tIns="46053" rIns="92108" bIns="4605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1"/>
            <a:ext cx="2929838" cy="497126"/>
          </a:xfrm>
          <a:prstGeom prst="rect">
            <a:avLst/>
          </a:prstGeom>
        </p:spPr>
        <p:txBody>
          <a:bodyPr vert="horz" lIns="92108" tIns="46053" rIns="92108" bIns="46053" rtlCol="0" anchor="b"/>
          <a:lstStyle>
            <a:lvl1pPr algn="r">
              <a:defRPr sz="1200"/>
            </a:lvl1pPr>
          </a:lstStyle>
          <a:p>
            <a:fld id="{7CBA3281-C31D-43CB-904A-2B7549DF15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630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-24383" y="41408"/>
            <a:ext cx="9118294" cy="14092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7952" y="1605652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-37236" y="3456750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13075" y="1881346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0" y="188560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64632" y="370902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952" y="4445980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-1695" y="517012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339075" y="1835195"/>
            <a:ext cx="2465850" cy="3804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err="1"/>
              <a:t>Азаматтық</a:t>
            </a:r>
            <a:r>
              <a:rPr lang="ru-RU" sz="1000" dirty="0"/>
              <a:t> </a:t>
            </a:r>
            <a:r>
              <a:rPr lang="ru-RU" sz="1000" dirty="0" err="1"/>
              <a:t>қорғанысты</a:t>
            </a:r>
            <a:r>
              <a:rPr lang="ru-RU" sz="1000" dirty="0"/>
              <a:t> </a:t>
            </a:r>
            <a:r>
              <a:rPr lang="ru-RU" sz="1000" dirty="0" err="1"/>
              <a:t>ұйымдастыру</a:t>
            </a:r>
            <a:r>
              <a:rPr lang="ru-RU" sz="1000" dirty="0"/>
              <a:t> </a:t>
            </a:r>
            <a:r>
              <a:rPr lang="ru-RU" sz="1000" dirty="0" err="1"/>
              <a:t>және</a:t>
            </a:r>
            <a:r>
              <a:rPr lang="ru-RU" sz="1000" dirty="0"/>
              <a:t> </a:t>
            </a:r>
            <a:r>
              <a:rPr lang="ru-RU" sz="1000" dirty="0" err="1"/>
              <a:t>жүргізу</a:t>
            </a:r>
            <a:r>
              <a:rPr lang="ru-RU" sz="1000" dirty="0"/>
              <a:t> </a:t>
            </a:r>
            <a:r>
              <a:rPr lang="ru-RU" sz="1000" dirty="0" err="1"/>
              <a:t>жөніндегі</a:t>
            </a:r>
            <a:r>
              <a:rPr lang="ru-RU" sz="1000" dirty="0"/>
              <a:t> маман</a:t>
            </a:r>
          </a:p>
        </p:txBody>
      </p:sp>
      <p:cxnSp>
        <p:nvCxnSpPr>
          <p:cNvPr id="61" name="Прямая со стрелкой 60"/>
          <p:cNvCxnSpPr>
            <a:cxnSpLocks/>
            <a:stCxn id="55" idx="0"/>
            <a:endCxn id="59" idx="2"/>
          </p:cNvCxnSpPr>
          <p:nvPr/>
        </p:nvCxnSpPr>
        <p:spPr>
          <a:xfrm flipV="1">
            <a:off x="4572000" y="2215675"/>
            <a:ext cx="0" cy="703235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Скругленный прямоугольник 120"/>
          <p:cNvSpPr/>
          <p:nvPr/>
        </p:nvSpPr>
        <p:spPr>
          <a:xfrm>
            <a:off x="1109406" y="155254"/>
            <a:ext cx="7856794" cy="6602993"/>
          </a:xfrm>
          <a:prstGeom prst="roundRect">
            <a:avLst>
              <a:gd name="adj" fmla="val 7719"/>
            </a:avLst>
          </a:prstGeom>
          <a:noFill/>
          <a:ln w="1905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952" y="85537"/>
            <a:ext cx="411257" cy="152011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KZ" sz="1100" b="1" dirty="0">
                <a:latin typeface="Arial" pitchFamily="34" charset="0"/>
                <a:cs typeface="Arial" pitchFamily="34" charset="0"/>
              </a:rPr>
              <a:t>ҰБК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біліктілік</a:t>
            </a:r>
            <a:r>
              <a:rPr lang="ru-KZ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деңгейі</a:t>
            </a:r>
            <a:endParaRPr lang="ru-RU" sz="1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473042" y="141623"/>
            <a:ext cx="411257" cy="134882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KZ" sz="1100" b="1" dirty="0">
                <a:latin typeface="Arial" pitchFamily="34" charset="0"/>
                <a:cs typeface="Arial" pitchFamily="34" charset="0"/>
              </a:rPr>
              <a:t>СБШ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біліктілік</a:t>
            </a:r>
            <a:r>
              <a:rPr lang="ru-KZ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деңгейі</a:t>
            </a:r>
            <a:endParaRPr lang="ru-RU" sz="11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443795" y="1930"/>
            <a:ext cx="286" cy="6819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874863" y="30105"/>
            <a:ext cx="62961" cy="6814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-20533" y="4165350"/>
            <a:ext cx="9118294" cy="31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-1695" y="2565930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0" y="275953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76624" y="2750289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339075" y="2918910"/>
            <a:ext cx="2465850" cy="3804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err="1"/>
              <a:t>Азаматтық</a:t>
            </a:r>
            <a:r>
              <a:rPr lang="ru-RU" sz="1000" dirty="0"/>
              <a:t> </a:t>
            </a:r>
            <a:r>
              <a:rPr lang="ru-RU" sz="1000" dirty="0" err="1"/>
              <a:t>қорғанысты</a:t>
            </a:r>
            <a:r>
              <a:rPr lang="ru-RU" sz="1000" dirty="0"/>
              <a:t> </a:t>
            </a:r>
            <a:r>
              <a:rPr lang="ru-RU" sz="1000" dirty="0" err="1"/>
              <a:t>ұйымдастыру</a:t>
            </a:r>
            <a:r>
              <a:rPr lang="ru-RU" sz="1000" dirty="0"/>
              <a:t> </a:t>
            </a:r>
            <a:r>
              <a:rPr lang="ru-RU" sz="1000" dirty="0" err="1"/>
              <a:t>және</a:t>
            </a:r>
            <a:r>
              <a:rPr lang="ru-RU" sz="1000" dirty="0"/>
              <a:t> </a:t>
            </a:r>
            <a:r>
              <a:rPr lang="ru-RU" sz="1000" dirty="0" err="1"/>
              <a:t>жүргізу</a:t>
            </a:r>
            <a:r>
              <a:rPr lang="ru-RU" sz="1000" dirty="0"/>
              <a:t> </a:t>
            </a:r>
            <a:r>
              <a:rPr lang="ru-RU" sz="1000" dirty="0" err="1"/>
              <a:t>жөніндегі</a:t>
            </a:r>
            <a:r>
              <a:rPr lang="ru-RU" sz="1000" dirty="0"/>
              <a:t> маман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02" y="371446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-50089" y="4932681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-12853" y="5587967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36416" y="5851917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473226" y="5851917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FD0BD8E-7CF4-4E70-9A4A-D656446C5FAD}"/>
              </a:ext>
            </a:extLst>
          </p:cNvPr>
          <p:cNvSpPr txBox="1"/>
          <p:nvPr/>
        </p:nvSpPr>
        <p:spPr>
          <a:xfrm>
            <a:off x="2273300" y="526353"/>
            <a:ext cx="4597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KZ" b="1" dirty="0"/>
              <a:t>К</a:t>
            </a:r>
            <a:r>
              <a:rPr lang="ru-RU" sz="1800" b="1" dirty="0" err="1"/>
              <a:t>әсіптік</a:t>
            </a:r>
            <a:r>
              <a:rPr lang="ru-RU" sz="1800" b="1" dirty="0"/>
              <a:t> топ: </a:t>
            </a:r>
            <a:r>
              <a:rPr lang="ru-KZ" sz="1800" b="1" dirty="0" err="1"/>
              <a:t>қорғаныс</a:t>
            </a:r>
            <a:r>
              <a:rPr lang="ru-KZ" sz="1800" b="1" dirty="0"/>
              <a:t> </a:t>
            </a:r>
            <a:r>
              <a:rPr lang="ru-KZ" sz="1800" b="1" dirty="0" err="1"/>
              <a:t>қызметі</a:t>
            </a:r>
            <a:endParaRPr lang="ru-RU" sz="1800" b="1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E9FE7D38-5F53-46AA-AD43-682132095BB7}"/>
              </a:ext>
            </a:extLst>
          </p:cNvPr>
          <p:cNvSpPr txBox="1"/>
          <p:nvPr/>
        </p:nvSpPr>
        <p:spPr>
          <a:xfrm>
            <a:off x="464632" y="517012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C2A9B62D-41A2-475B-8019-5C3722055CDD}"/>
              </a:ext>
            </a:extLst>
          </p:cNvPr>
          <p:cNvSpPr txBox="1"/>
          <p:nvPr/>
        </p:nvSpPr>
        <p:spPr>
          <a:xfrm>
            <a:off x="481810" y="4445980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125410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-24383" y="41408"/>
            <a:ext cx="9118294" cy="14092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7952" y="1529449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7463" y="276422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14815" y="170915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8500" y="170519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7301" y="369061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2898" y="515489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21" name="Скругленный прямоугольник 120"/>
          <p:cNvSpPr/>
          <p:nvPr/>
        </p:nvSpPr>
        <p:spPr>
          <a:xfrm>
            <a:off x="1289808" y="155254"/>
            <a:ext cx="7804104" cy="6602993"/>
          </a:xfrm>
          <a:prstGeom prst="roundRect">
            <a:avLst>
              <a:gd name="adj" fmla="val 7719"/>
            </a:avLst>
          </a:prstGeom>
          <a:noFill/>
          <a:ln w="1905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495318" y="446171"/>
            <a:ext cx="69771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Кәсіптік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топ: </a:t>
            </a:r>
            <a:r>
              <a:rPr lang="ru-KZ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өтенше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жағдайларда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қауіпсіздікті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қамтамасыз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ету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бойынша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қызмет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өрт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сөндірушілер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3916699" y="2195050"/>
            <a:ext cx="1947330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KZ" dirty="0" err="1"/>
              <a:t>Қызмет</a:t>
            </a:r>
            <a:r>
              <a:rPr lang="ru-KZ" dirty="0"/>
              <a:t> </a:t>
            </a:r>
            <a:r>
              <a:rPr lang="ru-KZ" dirty="0" err="1"/>
              <a:t>бастығы</a:t>
            </a:r>
            <a:r>
              <a:rPr lang="ru-KZ" dirty="0"/>
              <a:t> </a:t>
            </a:r>
            <a:r>
              <a:rPr lang="ru-RU" dirty="0"/>
              <a:t>(</a:t>
            </a:r>
            <a:r>
              <a:rPr lang="ru-KZ" dirty="0" err="1"/>
              <a:t>бөлімнің</a:t>
            </a:r>
            <a:r>
              <a:rPr lang="ru-RU" dirty="0"/>
              <a:t>)</a:t>
            </a:r>
            <a:endParaRPr lang="ru-RU" dirty="0">
              <a:effectLst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83508" y="44640"/>
            <a:ext cx="411257" cy="153947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KZ" sz="1100" b="1" dirty="0">
                <a:latin typeface="Arial" pitchFamily="34" charset="0"/>
                <a:cs typeface="Arial" pitchFamily="34" charset="0"/>
              </a:rPr>
              <a:t>ҰБК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біліктілік</a:t>
            </a:r>
            <a:r>
              <a:rPr lang="ru-KZ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деңгейі</a:t>
            </a:r>
            <a:endParaRPr lang="ru-RU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598806" y="88882"/>
            <a:ext cx="411257" cy="1487866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KZ" sz="1100" b="1" dirty="0">
                <a:latin typeface="Arial" pitchFamily="34" charset="0"/>
                <a:cs typeface="Arial" pitchFamily="34" charset="0"/>
              </a:rPr>
              <a:t>СБШ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біліктілік</a:t>
            </a:r>
            <a:r>
              <a:rPr lang="ru-KZ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деңгейі</a:t>
            </a:r>
            <a:endParaRPr lang="ru-RU" sz="11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578706" y="63344"/>
            <a:ext cx="286" cy="6819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1071601" y="63344"/>
            <a:ext cx="62961" cy="6814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8982" y="3519029"/>
            <a:ext cx="9118294" cy="31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8937" y="230400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08526" y="231134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9029" y="298440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47025" y="3735619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-24383" y="581321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-24383" y="4768838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71975" y="599838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62933" y="599838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1504820" y="5210685"/>
            <a:ext cx="2700932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Газ-түтіннен қорғау қызметінің шебері</a:t>
            </a:r>
            <a:endParaRPr lang="ru-RU" dirty="0"/>
          </a:p>
        </p:txBody>
      </p:sp>
      <p:sp>
        <p:nvSpPr>
          <p:cNvPr id="129" name="TextBox 128"/>
          <p:cNvSpPr txBox="1"/>
          <p:nvPr/>
        </p:nvSpPr>
        <p:spPr>
          <a:xfrm>
            <a:off x="5952486" y="5129388"/>
            <a:ext cx="2056282" cy="39586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kk-KZ" sz="1050" dirty="0"/>
              <a:t>Ө</a:t>
            </a:r>
            <a:r>
              <a:rPr lang="ru-KZ" sz="1050" dirty="0" err="1"/>
              <a:t>рт</a:t>
            </a:r>
            <a:r>
              <a:rPr lang="ru-KZ" sz="1050" dirty="0"/>
              <a:t> </a:t>
            </a:r>
            <a:r>
              <a:rPr lang="ru-KZ" sz="1050" dirty="0" err="1"/>
              <a:t>сөндіруші</a:t>
            </a:r>
            <a:endParaRPr lang="ru-RU" sz="1050" dirty="0"/>
          </a:p>
          <a:p>
            <a:endParaRPr lang="ru-RU" sz="1050" dirty="0"/>
          </a:p>
        </p:txBody>
      </p:sp>
      <p:sp>
        <p:nvSpPr>
          <p:cNvPr id="132" name="TextBox 131"/>
          <p:cNvSpPr txBox="1"/>
          <p:nvPr/>
        </p:nvSpPr>
        <p:spPr>
          <a:xfrm>
            <a:off x="3953771" y="3041481"/>
            <a:ext cx="1389591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KZ" dirty="0" err="1"/>
              <a:t>Қарауыл</a:t>
            </a:r>
            <a:r>
              <a:rPr lang="ru-KZ" dirty="0"/>
              <a:t> </a:t>
            </a:r>
            <a:r>
              <a:rPr lang="ru-KZ" dirty="0" err="1"/>
              <a:t>бастығы</a:t>
            </a:r>
            <a:endParaRPr lang="ru-RU" dirty="0"/>
          </a:p>
        </p:txBody>
      </p:sp>
      <p:sp>
        <p:nvSpPr>
          <p:cNvPr id="133" name="TextBox 132"/>
          <p:cNvSpPr txBox="1"/>
          <p:nvPr/>
        </p:nvSpPr>
        <p:spPr>
          <a:xfrm>
            <a:off x="2163041" y="3996993"/>
            <a:ext cx="1398058" cy="234286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KZ" sz="1050" dirty="0" err="1"/>
              <a:t>Бөлімше</a:t>
            </a:r>
            <a:r>
              <a:rPr lang="ru-KZ" sz="1050" dirty="0"/>
              <a:t> </a:t>
            </a:r>
            <a:r>
              <a:rPr lang="ru-KZ" sz="1050" dirty="0" err="1"/>
              <a:t>командирі</a:t>
            </a:r>
            <a:endParaRPr lang="ru-RU" sz="1050" dirty="0"/>
          </a:p>
        </p:txBody>
      </p:sp>
      <p:sp>
        <p:nvSpPr>
          <p:cNvPr id="134" name="TextBox 133"/>
          <p:cNvSpPr txBox="1"/>
          <p:nvPr/>
        </p:nvSpPr>
        <p:spPr>
          <a:xfrm>
            <a:off x="5123084" y="3963053"/>
            <a:ext cx="3248841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KZ" dirty="0" err="1"/>
              <a:t>Өрттің</a:t>
            </a:r>
            <a:r>
              <a:rPr lang="ru-KZ" dirty="0"/>
              <a:t> </a:t>
            </a:r>
            <a:r>
              <a:rPr lang="ru-KZ" dirty="0" err="1"/>
              <a:t>алдын</a:t>
            </a:r>
            <a:r>
              <a:rPr lang="ru-KZ" dirty="0"/>
              <a:t> </a:t>
            </a:r>
            <a:r>
              <a:rPr lang="ru-KZ" dirty="0" err="1"/>
              <a:t>алу</a:t>
            </a:r>
            <a:r>
              <a:rPr lang="ru-KZ" dirty="0"/>
              <a:t> </a:t>
            </a:r>
            <a:r>
              <a:rPr lang="ru-KZ" dirty="0" err="1"/>
              <a:t>нұсқаушысы</a:t>
            </a:r>
            <a:endParaRPr lang="ru-RU" dirty="0"/>
          </a:p>
        </p:txBody>
      </p:sp>
      <p:cxnSp>
        <p:nvCxnSpPr>
          <p:cNvPr id="102" name="Соединительная линия уступом 101"/>
          <p:cNvCxnSpPr>
            <a:cxnSpLocks/>
          </p:cNvCxnSpPr>
          <p:nvPr/>
        </p:nvCxnSpPr>
        <p:spPr>
          <a:xfrm rot="16200000" flipV="1">
            <a:off x="5482197" y="2561850"/>
            <a:ext cx="1444672" cy="1357734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>
            <a:extLst>
              <a:ext uri="{FF2B5EF4-FFF2-40B4-BE49-F238E27FC236}">
                <a16:creationId xmlns:a16="http://schemas.microsoft.com/office/drawing/2014/main" id="{C303F519-106C-4426-A46D-8CDE8D38DE03}"/>
              </a:ext>
            </a:extLst>
          </p:cNvPr>
          <p:cNvCxnSpPr/>
          <p:nvPr/>
        </p:nvCxnSpPr>
        <p:spPr>
          <a:xfrm>
            <a:off x="17463" y="2131640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>
            <a:extLst>
              <a:ext uri="{FF2B5EF4-FFF2-40B4-BE49-F238E27FC236}">
                <a16:creationId xmlns:a16="http://schemas.microsoft.com/office/drawing/2014/main" id="{EAC39C43-989F-46CC-BF36-2C189A90B376}"/>
              </a:ext>
            </a:extLst>
          </p:cNvPr>
          <p:cNvSpPr txBox="1"/>
          <p:nvPr/>
        </p:nvSpPr>
        <p:spPr>
          <a:xfrm>
            <a:off x="655067" y="299244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95EDCF44-A844-4100-9B83-F72843023D39}"/>
              </a:ext>
            </a:extLst>
          </p:cNvPr>
          <p:cNvSpPr txBox="1"/>
          <p:nvPr/>
        </p:nvSpPr>
        <p:spPr>
          <a:xfrm>
            <a:off x="78500" y="298440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cxnSp>
        <p:nvCxnSpPr>
          <p:cNvPr id="123" name="Прямая со стрелкой 122">
            <a:extLst>
              <a:ext uri="{FF2B5EF4-FFF2-40B4-BE49-F238E27FC236}">
                <a16:creationId xmlns:a16="http://schemas.microsoft.com/office/drawing/2014/main" id="{3F3C7DEE-5361-41CB-8A8F-01BB305C3CEA}"/>
              </a:ext>
            </a:extLst>
          </p:cNvPr>
          <p:cNvCxnSpPr>
            <a:cxnSpLocks/>
          </p:cNvCxnSpPr>
          <p:nvPr/>
        </p:nvCxnSpPr>
        <p:spPr>
          <a:xfrm flipV="1">
            <a:off x="4657502" y="2518380"/>
            <a:ext cx="0" cy="43190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Соединительная линия уступом 158">
            <a:extLst>
              <a:ext uri="{FF2B5EF4-FFF2-40B4-BE49-F238E27FC236}">
                <a16:creationId xmlns:a16="http://schemas.microsoft.com/office/drawing/2014/main" id="{560FEF43-5B31-4C30-A56B-4A25BEE9C299}"/>
              </a:ext>
            </a:extLst>
          </p:cNvPr>
          <p:cNvCxnSpPr>
            <a:cxnSpLocks/>
            <a:stCxn id="133" idx="0"/>
          </p:cNvCxnSpPr>
          <p:nvPr/>
        </p:nvCxnSpPr>
        <p:spPr>
          <a:xfrm rot="5400000" flipH="1" flipV="1">
            <a:off x="2931648" y="3135939"/>
            <a:ext cx="791477" cy="930633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>
            <a:extLst>
              <a:ext uri="{FF2B5EF4-FFF2-40B4-BE49-F238E27FC236}">
                <a16:creationId xmlns:a16="http://schemas.microsoft.com/office/drawing/2014/main" id="{15D2297C-8288-466B-B9B8-32B7320C242D}"/>
              </a:ext>
            </a:extLst>
          </p:cNvPr>
          <p:cNvSpPr txBox="1"/>
          <p:nvPr/>
        </p:nvSpPr>
        <p:spPr>
          <a:xfrm>
            <a:off x="634427" y="513446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442600D-09D8-4B25-9507-496436297E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9236" y="4230478"/>
            <a:ext cx="235850" cy="955186"/>
          </a:xfrm>
          <a:prstGeom prst="rect">
            <a:avLst/>
          </a:prstGeom>
        </p:spPr>
      </p:pic>
      <p:cxnSp>
        <p:nvCxnSpPr>
          <p:cNvPr id="45" name="Соединительная линия уступом 101">
            <a:extLst>
              <a:ext uri="{FF2B5EF4-FFF2-40B4-BE49-F238E27FC236}">
                <a16:creationId xmlns:a16="http://schemas.microsoft.com/office/drawing/2014/main" id="{650D4F47-1F20-48C9-995F-DC8AB6B9EB53}"/>
              </a:ext>
            </a:extLst>
          </p:cNvPr>
          <p:cNvCxnSpPr>
            <a:cxnSpLocks/>
            <a:endCxn id="133" idx="3"/>
          </p:cNvCxnSpPr>
          <p:nvPr/>
        </p:nvCxnSpPr>
        <p:spPr>
          <a:xfrm rot="10800000">
            <a:off x="3561100" y="4114137"/>
            <a:ext cx="2391389" cy="1184891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Соединительная линия уступом 101">
            <a:extLst>
              <a:ext uri="{FF2B5EF4-FFF2-40B4-BE49-F238E27FC236}">
                <a16:creationId xmlns:a16="http://schemas.microsoft.com/office/drawing/2014/main" id="{C1F97CC8-D87C-485D-8AB4-A0728D0A525C}"/>
              </a:ext>
            </a:extLst>
          </p:cNvPr>
          <p:cNvCxnSpPr>
            <a:cxnSpLocks/>
          </p:cNvCxnSpPr>
          <p:nvPr/>
        </p:nvCxnSpPr>
        <p:spPr>
          <a:xfrm rot="10800000">
            <a:off x="4212946" y="5342293"/>
            <a:ext cx="1739541" cy="10782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003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-24383" y="41408"/>
            <a:ext cx="9118294" cy="14092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1718817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996" y="2629605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-11643" y="5487283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08355" y="1872079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4669" y="187887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6381" y="360356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13050" y="495862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0129" y="574560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cxnSp>
        <p:nvCxnSpPr>
          <p:cNvPr id="68" name="Прямая со стрелкой 67"/>
          <p:cNvCxnSpPr>
            <a:cxnSpLocks/>
          </p:cNvCxnSpPr>
          <p:nvPr/>
        </p:nvCxnSpPr>
        <p:spPr>
          <a:xfrm flipV="1">
            <a:off x="5271375" y="5283200"/>
            <a:ext cx="0" cy="450955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Скругленный прямоугольник 120"/>
          <p:cNvSpPr/>
          <p:nvPr/>
        </p:nvSpPr>
        <p:spPr>
          <a:xfrm>
            <a:off x="1225011" y="155254"/>
            <a:ext cx="7805939" cy="6602993"/>
          </a:xfrm>
          <a:prstGeom prst="roundRect">
            <a:avLst>
              <a:gd name="adj" fmla="val 7719"/>
            </a:avLst>
          </a:prstGeom>
          <a:noFill/>
          <a:ln w="1905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617076" y="2252895"/>
            <a:ext cx="2608517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err="1"/>
              <a:t>Жасақ</a:t>
            </a:r>
            <a:r>
              <a:rPr lang="ru-RU" dirty="0"/>
              <a:t> </a:t>
            </a:r>
            <a:r>
              <a:rPr lang="ru-RU" dirty="0" err="1"/>
              <a:t>басшысы-құтқарушысы</a:t>
            </a:r>
            <a:endParaRPr lang="ru-RU" dirty="0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488650" y="62573"/>
            <a:ext cx="286" cy="6819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1086732" y="94978"/>
            <a:ext cx="62961" cy="6814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 стрелкой 114"/>
          <p:cNvCxnSpPr>
            <a:cxnSpLocks/>
          </p:cNvCxnSpPr>
          <p:nvPr/>
        </p:nvCxnSpPr>
        <p:spPr>
          <a:xfrm flipV="1">
            <a:off x="4850503" y="2656498"/>
            <a:ext cx="0" cy="23209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8844" y="232258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98461" y="2329646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6.2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986703" y="2949320"/>
            <a:ext cx="3869265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err="1"/>
              <a:t>Жасақ</a:t>
            </a:r>
            <a:r>
              <a:rPr lang="ru-RU" dirty="0"/>
              <a:t> </a:t>
            </a:r>
            <a:r>
              <a:rPr lang="ru-RU" dirty="0" err="1"/>
              <a:t>басшысының</a:t>
            </a:r>
            <a:r>
              <a:rPr lang="ru-RU" dirty="0"/>
              <a:t> </a:t>
            </a:r>
            <a:r>
              <a:rPr lang="ru-RU" dirty="0" err="1"/>
              <a:t>орынбасары-құтқарушысы</a:t>
            </a:r>
            <a:endParaRPr lang="ru-RU" dirty="0"/>
          </a:p>
        </p:txBody>
      </p:sp>
      <p:sp>
        <p:nvSpPr>
          <p:cNvPr id="66" name="TextBox 65"/>
          <p:cNvSpPr txBox="1"/>
          <p:nvPr/>
        </p:nvSpPr>
        <p:spPr>
          <a:xfrm>
            <a:off x="1301431" y="3626097"/>
            <a:ext cx="1380218" cy="91908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err="1"/>
              <a:t>Құтқару</a:t>
            </a:r>
            <a:r>
              <a:rPr lang="ru-RU" dirty="0"/>
              <a:t> </a:t>
            </a:r>
            <a:r>
              <a:rPr lang="ru-RU" dirty="0" err="1"/>
              <a:t>бөлімшесінің</a:t>
            </a:r>
            <a:r>
              <a:rPr lang="ru-RU" dirty="0"/>
              <a:t> (</a:t>
            </a:r>
            <a:r>
              <a:rPr lang="ru-RU" dirty="0" err="1"/>
              <a:t>бөлімінің</a:t>
            </a:r>
            <a:r>
              <a:rPr lang="ru-RU" dirty="0"/>
              <a:t>) </a:t>
            </a:r>
            <a:r>
              <a:rPr lang="ru-RU" dirty="0" err="1"/>
              <a:t>басшысы-құтқарушысы</a:t>
            </a:r>
            <a:endParaRPr lang="ru-RU" dirty="0">
              <a:effectLst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02625" y="494779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-24383" y="6378533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18187" y="4751905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577995" y="573415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0788" y="6439706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64254" y="644719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2890487" y="3636924"/>
            <a:ext cx="1205869" cy="91908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err="1"/>
              <a:t>Сүңгуірлік-құтқару</a:t>
            </a:r>
            <a:r>
              <a:rPr lang="ru-RU" dirty="0"/>
              <a:t> </a:t>
            </a:r>
            <a:r>
              <a:rPr lang="ru-RU" dirty="0" err="1"/>
              <a:t>бөлімшесінің</a:t>
            </a:r>
            <a:r>
              <a:rPr lang="ru-RU" dirty="0"/>
              <a:t> </a:t>
            </a:r>
            <a:r>
              <a:rPr lang="ru-RU" dirty="0" err="1"/>
              <a:t>басшысы-құтқарушысы</a:t>
            </a:r>
            <a:endParaRPr lang="ru-RU" dirty="0"/>
          </a:p>
        </p:txBody>
      </p:sp>
      <p:sp>
        <p:nvSpPr>
          <p:cNvPr id="96" name="TextBox 95"/>
          <p:cNvSpPr txBox="1"/>
          <p:nvPr/>
        </p:nvSpPr>
        <p:spPr>
          <a:xfrm>
            <a:off x="4216433" y="3636924"/>
            <a:ext cx="1409806" cy="74981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err="1"/>
              <a:t>Кинологиялық</a:t>
            </a:r>
            <a:r>
              <a:rPr lang="ru-RU" dirty="0"/>
              <a:t> </a:t>
            </a:r>
            <a:r>
              <a:rPr lang="ru-RU" dirty="0" err="1"/>
              <a:t>бөлімшесінің</a:t>
            </a:r>
            <a:r>
              <a:rPr lang="ru-RU" dirty="0"/>
              <a:t> </a:t>
            </a:r>
            <a:r>
              <a:rPr lang="ru-RU" dirty="0" err="1"/>
              <a:t>басшысы-құтқарушысы</a:t>
            </a:r>
            <a:endParaRPr lang="ru-RU" dirty="0"/>
          </a:p>
        </p:txBody>
      </p:sp>
      <p:sp>
        <p:nvSpPr>
          <p:cNvPr id="98" name="TextBox 97"/>
          <p:cNvSpPr txBox="1"/>
          <p:nvPr/>
        </p:nvSpPr>
        <p:spPr>
          <a:xfrm>
            <a:off x="5746316" y="3641913"/>
            <a:ext cx="1552600" cy="91908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err="1"/>
              <a:t>Радиациялық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химиялық</a:t>
            </a:r>
            <a:r>
              <a:rPr lang="ru-RU" dirty="0"/>
              <a:t> </a:t>
            </a:r>
            <a:r>
              <a:rPr lang="ru-RU" dirty="0" err="1"/>
              <a:t>қорғау</a:t>
            </a:r>
            <a:r>
              <a:rPr lang="ru-RU" dirty="0"/>
              <a:t> </a:t>
            </a:r>
            <a:r>
              <a:rPr lang="ru-RU" dirty="0" err="1"/>
              <a:t>бөлімшесінің</a:t>
            </a:r>
            <a:r>
              <a:rPr lang="ru-RU" dirty="0"/>
              <a:t> </a:t>
            </a:r>
            <a:r>
              <a:rPr lang="ru-RU" dirty="0" err="1"/>
              <a:t>басшысы-құтқарушысы</a:t>
            </a:r>
            <a:endParaRPr lang="ru-RU" dirty="0"/>
          </a:p>
        </p:txBody>
      </p:sp>
      <p:sp>
        <p:nvSpPr>
          <p:cNvPr id="99" name="TextBox 98"/>
          <p:cNvSpPr txBox="1"/>
          <p:nvPr/>
        </p:nvSpPr>
        <p:spPr>
          <a:xfrm>
            <a:off x="7418993" y="3650115"/>
            <a:ext cx="1552600" cy="880617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50" dirty="0" err="1"/>
              <a:t>Автокөлік</a:t>
            </a:r>
            <a:r>
              <a:rPr lang="ru-RU" sz="1050" dirty="0"/>
              <a:t>, </a:t>
            </a:r>
            <a:r>
              <a:rPr lang="ru-RU" sz="1050" dirty="0" err="1"/>
              <a:t>жүзу</a:t>
            </a:r>
            <a:r>
              <a:rPr lang="ru-RU" sz="1050" dirty="0"/>
              <a:t> </a:t>
            </a:r>
            <a:r>
              <a:rPr lang="ru-RU" sz="1050" dirty="0" err="1"/>
              <a:t>құралдары</a:t>
            </a:r>
            <a:r>
              <a:rPr lang="ru-RU" sz="1050" dirty="0"/>
              <a:t> мен </a:t>
            </a:r>
            <a:r>
              <a:rPr lang="ru-RU" sz="1050" dirty="0" err="1"/>
              <a:t>жабдықтарға</a:t>
            </a:r>
            <a:r>
              <a:rPr lang="ru-RU" sz="1050" dirty="0"/>
              <a:t> </a:t>
            </a:r>
            <a:r>
              <a:rPr lang="ru-RU" sz="1050" dirty="0" err="1"/>
              <a:t>қызмет</a:t>
            </a:r>
            <a:r>
              <a:rPr lang="ru-RU" sz="1050" dirty="0"/>
              <a:t> </a:t>
            </a:r>
            <a:r>
              <a:rPr lang="ru-RU" sz="1050" dirty="0" err="1"/>
              <a:t>көрсету</a:t>
            </a:r>
            <a:r>
              <a:rPr lang="ru-RU" sz="1050" dirty="0"/>
              <a:t> </a:t>
            </a:r>
            <a:r>
              <a:rPr lang="ru-RU" sz="1050" dirty="0" err="1"/>
              <a:t>бөлімшесінің</a:t>
            </a:r>
            <a:r>
              <a:rPr lang="ru-RU" sz="1050" dirty="0"/>
              <a:t> </a:t>
            </a:r>
            <a:r>
              <a:rPr lang="ru-RU" sz="1050" dirty="0" err="1"/>
              <a:t>басшысы-құтқарушысы</a:t>
            </a:r>
            <a:endParaRPr lang="ru-RU" sz="1050" dirty="0"/>
          </a:p>
        </p:txBody>
      </p:sp>
      <p:sp>
        <p:nvSpPr>
          <p:cNvPr id="72" name="TextBox 71"/>
          <p:cNvSpPr txBox="1"/>
          <p:nvPr/>
        </p:nvSpPr>
        <p:spPr>
          <a:xfrm>
            <a:off x="4415325" y="4999887"/>
            <a:ext cx="1712100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KZ" dirty="0"/>
              <a:t>Бас </a:t>
            </a:r>
            <a:r>
              <a:rPr lang="ru-KZ" dirty="0" err="1"/>
              <a:t>құтқарушы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3368754" y="5753302"/>
            <a:ext cx="3808600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err="1"/>
              <a:t>Құтқарушы</a:t>
            </a:r>
            <a:r>
              <a:rPr lang="ru-RU" dirty="0"/>
              <a:t>, </a:t>
            </a:r>
            <a:r>
              <a:rPr lang="ru-KZ" dirty="0"/>
              <a:t>қ</a:t>
            </a:r>
            <a:r>
              <a:rPr lang="ru-RU" dirty="0" err="1"/>
              <a:t>ұтқарушы</a:t>
            </a:r>
            <a:r>
              <a:rPr lang="ru-RU" dirty="0"/>
              <a:t>-кинолог, </a:t>
            </a:r>
            <a:r>
              <a:rPr lang="ru-KZ" dirty="0"/>
              <a:t>қ</a:t>
            </a:r>
            <a:r>
              <a:rPr lang="ru-RU" dirty="0" err="1"/>
              <a:t>ұтқарушы-сүңгуір</a:t>
            </a:r>
            <a:endParaRPr lang="ru-RU" dirty="0"/>
          </a:p>
        </p:txBody>
      </p:sp>
      <p:sp>
        <p:nvSpPr>
          <p:cNvPr id="103" name="Прямоугольник 102">
            <a:extLst>
              <a:ext uri="{FF2B5EF4-FFF2-40B4-BE49-F238E27FC236}">
                <a16:creationId xmlns:a16="http://schemas.microsoft.com/office/drawing/2014/main" id="{4472450A-D030-4080-B207-187C534A14D1}"/>
              </a:ext>
            </a:extLst>
          </p:cNvPr>
          <p:cNvSpPr/>
          <p:nvPr/>
        </p:nvSpPr>
        <p:spPr>
          <a:xfrm>
            <a:off x="1495318" y="446171"/>
            <a:ext cx="69771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Кәсіптік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топ: </a:t>
            </a:r>
            <a:r>
              <a:rPr lang="ru-KZ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өтенше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жағдайларда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қауіпсіздікті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қамтамасыз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ету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бойынша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қызмет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ru-KZ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құтқарушылар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6A4D4C92-7DCA-4B18-BF0C-9F1A04F71351}"/>
              </a:ext>
            </a:extLst>
          </p:cNvPr>
          <p:cNvSpPr txBox="1"/>
          <p:nvPr/>
        </p:nvSpPr>
        <p:spPr>
          <a:xfrm>
            <a:off x="621856" y="182029"/>
            <a:ext cx="411257" cy="1487866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KZ" sz="1100" b="1" dirty="0">
                <a:latin typeface="Arial" pitchFamily="34" charset="0"/>
                <a:cs typeface="Arial" pitchFamily="34" charset="0"/>
              </a:rPr>
              <a:t>СБШ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біліктілік</a:t>
            </a:r>
            <a:r>
              <a:rPr lang="ru-KZ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деңгейі</a:t>
            </a:r>
            <a:endParaRPr lang="ru-RU" sz="1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AF24E140-5FAB-41EB-81E2-BA9883ED5B80}"/>
              </a:ext>
            </a:extLst>
          </p:cNvPr>
          <p:cNvSpPr txBox="1"/>
          <p:nvPr/>
        </p:nvSpPr>
        <p:spPr>
          <a:xfrm>
            <a:off x="32875" y="207164"/>
            <a:ext cx="411257" cy="1487866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KZ" sz="1100" b="1" dirty="0">
                <a:latin typeface="Arial" pitchFamily="34" charset="0"/>
                <a:cs typeface="Arial" pitchFamily="34" charset="0"/>
              </a:rPr>
              <a:t>ҰБК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біліктілік</a:t>
            </a:r>
            <a:r>
              <a:rPr lang="ru-KZ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деңгейі</a:t>
            </a:r>
            <a:endParaRPr lang="ru-RU" sz="11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DCFA5DB-EB77-4995-B5A2-18903907B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69" y="2163261"/>
            <a:ext cx="9144000" cy="6092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7B9A7D25-59B0-4B46-AB67-76CF97533C60}"/>
              </a:ext>
            </a:extLst>
          </p:cNvPr>
          <p:cNvSpPr txBox="1"/>
          <p:nvPr/>
        </p:nvSpPr>
        <p:spPr>
          <a:xfrm>
            <a:off x="579240" y="360356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E721B0BF-C666-4179-8842-A194CBE44076}"/>
              </a:ext>
            </a:extLst>
          </p:cNvPr>
          <p:cNvCxnSpPr/>
          <p:nvPr/>
        </p:nvCxnSpPr>
        <p:spPr>
          <a:xfrm>
            <a:off x="-10023" y="3429000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FE3E1823-F74F-49AB-9782-DDE6F3CE8C49}"/>
              </a:ext>
            </a:extLst>
          </p:cNvPr>
          <p:cNvSpPr txBox="1"/>
          <p:nvPr/>
        </p:nvSpPr>
        <p:spPr>
          <a:xfrm>
            <a:off x="590872" y="2820849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6.1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34CA1D0-DDC2-4980-A4A0-5975634C7E8B}"/>
              </a:ext>
            </a:extLst>
          </p:cNvPr>
          <p:cNvSpPr txBox="1"/>
          <p:nvPr/>
        </p:nvSpPr>
        <p:spPr>
          <a:xfrm>
            <a:off x="73307" y="284646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cxnSp>
        <p:nvCxnSpPr>
          <p:cNvPr id="57" name="Соединительная линия уступом 99">
            <a:extLst>
              <a:ext uri="{FF2B5EF4-FFF2-40B4-BE49-F238E27FC236}">
                <a16:creationId xmlns:a16="http://schemas.microsoft.com/office/drawing/2014/main" id="{8B268C1B-C359-405E-A5F3-EA80632FDB7D}"/>
              </a:ext>
            </a:extLst>
          </p:cNvPr>
          <p:cNvCxnSpPr>
            <a:cxnSpLocks/>
            <a:stCxn id="66" idx="0"/>
          </p:cNvCxnSpPr>
          <p:nvPr/>
        </p:nvCxnSpPr>
        <p:spPr>
          <a:xfrm rot="5400000" flipH="1" flipV="1">
            <a:off x="2222585" y="2872400"/>
            <a:ext cx="522652" cy="98474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>
            <a:extLst>
              <a:ext uri="{FF2B5EF4-FFF2-40B4-BE49-F238E27FC236}">
                <a16:creationId xmlns:a16="http://schemas.microsoft.com/office/drawing/2014/main" id="{5E511A0E-FB99-4A27-BC81-554E9A02C79D}"/>
              </a:ext>
            </a:extLst>
          </p:cNvPr>
          <p:cNvCxnSpPr>
            <a:cxnSpLocks/>
          </p:cNvCxnSpPr>
          <p:nvPr/>
        </p:nvCxnSpPr>
        <p:spPr>
          <a:xfrm flipV="1">
            <a:off x="3498575" y="3258737"/>
            <a:ext cx="0" cy="29433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>
            <a:extLst>
              <a:ext uri="{FF2B5EF4-FFF2-40B4-BE49-F238E27FC236}">
                <a16:creationId xmlns:a16="http://schemas.microsoft.com/office/drawing/2014/main" id="{45264C87-72C3-42B7-9542-C395F1160D4A}"/>
              </a:ext>
            </a:extLst>
          </p:cNvPr>
          <p:cNvCxnSpPr>
            <a:cxnSpLocks/>
          </p:cNvCxnSpPr>
          <p:nvPr/>
        </p:nvCxnSpPr>
        <p:spPr>
          <a:xfrm flipV="1">
            <a:off x="4859914" y="3281835"/>
            <a:ext cx="0" cy="29433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>
            <a:extLst>
              <a:ext uri="{FF2B5EF4-FFF2-40B4-BE49-F238E27FC236}">
                <a16:creationId xmlns:a16="http://schemas.microsoft.com/office/drawing/2014/main" id="{B38BAFEB-6DF5-44F3-BEBF-65DC68E21D55}"/>
              </a:ext>
            </a:extLst>
          </p:cNvPr>
          <p:cNvCxnSpPr>
            <a:cxnSpLocks/>
          </p:cNvCxnSpPr>
          <p:nvPr/>
        </p:nvCxnSpPr>
        <p:spPr>
          <a:xfrm flipV="1">
            <a:off x="6522616" y="3258737"/>
            <a:ext cx="0" cy="29433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Соединительная линия уступом 101">
            <a:extLst>
              <a:ext uri="{FF2B5EF4-FFF2-40B4-BE49-F238E27FC236}">
                <a16:creationId xmlns:a16="http://schemas.microsoft.com/office/drawing/2014/main" id="{55A779A0-F9FB-4A16-83C6-0ACB5B0D4B87}"/>
              </a:ext>
            </a:extLst>
          </p:cNvPr>
          <p:cNvCxnSpPr>
            <a:cxnSpLocks/>
            <a:stCxn id="99" idx="0"/>
          </p:cNvCxnSpPr>
          <p:nvPr/>
        </p:nvCxnSpPr>
        <p:spPr>
          <a:xfrm rot="16200000" flipV="1">
            <a:off x="7273390" y="2728212"/>
            <a:ext cx="579804" cy="126400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>
            <a:extLst>
              <a:ext uri="{FF2B5EF4-FFF2-40B4-BE49-F238E27FC236}">
                <a16:creationId xmlns:a16="http://schemas.microsoft.com/office/drawing/2014/main" id="{0ABFFA68-54EE-4E80-83FD-346EAA207F5B}"/>
              </a:ext>
            </a:extLst>
          </p:cNvPr>
          <p:cNvCxnSpPr>
            <a:cxnSpLocks/>
          </p:cNvCxnSpPr>
          <p:nvPr/>
        </p:nvCxnSpPr>
        <p:spPr>
          <a:xfrm>
            <a:off x="1921933" y="4903487"/>
            <a:ext cx="6409267" cy="249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>
            <a:extLst>
              <a:ext uri="{FF2B5EF4-FFF2-40B4-BE49-F238E27FC236}">
                <a16:creationId xmlns:a16="http://schemas.microsoft.com/office/drawing/2014/main" id="{5B850827-397C-4CE2-B082-7748692480DE}"/>
              </a:ext>
            </a:extLst>
          </p:cNvPr>
          <p:cNvCxnSpPr>
            <a:cxnSpLocks/>
          </p:cNvCxnSpPr>
          <p:nvPr/>
        </p:nvCxnSpPr>
        <p:spPr>
          <a:xfrm flipV="1">
            <a:off x="1932241" y="4609157"/>
            <a:ext cx="0" cy="29433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>
            <a:extLst>
              <a:ext uri="{FF2B5EF4-FFF2-40B4-BE49-F238E27FC236}">
                <a16:creationId xmlns:a16="http://schemas.microsoft.com/office/drawing/2014/main" id="{4433FB64-24F4-4FE2-B52F-7646EE61784C}"/>
              </a:ext>
            </a:extLst>
          </p:cNvPr>
          <p:cNvCxnSpPr>
            <a:cxnSpLocks/>
          </p:cNvCxnSpPr>
          <p:nvPr/>
        </p:nvCxnSpPr>
        <p:spPr>
          <a:xfrm flipH="1" flipV="1">
            <a:off x="6522616" y="4604740"/>
            <a:ext cx="10308" cy="29433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>
            <a:extLst>
              <a:ext uri="{FF2B5EF4-FFF2-40B4-BE49-F238E27FC236}">
                <a16:creationId xmlns:a16="http://schemas.microsoft.com/office/drawing/2014/main" id="{0442FD72-C196-4D5A-8324-F84BA7218CFE}"/>
              </a:ext>
            </a:extLst>
          </p:cNvPr>
          <p:cNvCxnSpPr>
            <a:cxnSpLocks/>
          </p:cNvCxnSpPr>
          <p:nvPr/>
        </p:nvCxnSpPr>
        <p:spPr>
          <a:xfrm flipV="1">
            <a:off x="3512196" y="4604740"/>
            <a:ext cx="0" cy="29433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>
            <a:extLst>
              <a:ext uri="{FF2B5EF4-FFF2-40B4-BE49-F238E27FC236}">
                <a16:creationId xmlns:a16="http://schemas.microsoft.com/office/drawing/2014/main" id="{0175833E-0197-4E20-A032-F7B2F3176F74}"/>
              </a:ext>
            </a:extLst>
          </p:cNvPr>
          <p:cNvCxnSpPr>
            <a:cxnSpLocks/>
          </p:cNvCxnSpPr>
          <p:nvPr/>
        </p:nvCxnSpPr>
        <p:spPr>
          <a:xfrm flipV="1">
            <a:off x="4921334" y="4457575"/>
            <a:ext cx="0" cy="441495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>
            <a:extLst>
              <a:ext uri="{FF2B5EF4-FFF2-40B4-BE49-F238E27FC236}">
                <a16:creationId xmlns:a16="http://schemas.microsoft.com/office/drawing/2014/main" id="{917633A0-A635-48F2-92B7-52F44097E254}"/>
              </a:ext>
            </a:extLst>
          </p:cNvPr>
          <p:cNvCxnSpPr>
            <a:cxnSpLocks/>
          </p:cNvCxnSpPr>
          <p:nvPr/>
        </p:nvCxnSpPr>
        <p:spPr>
          <a:xfrm flipH="1" flipV="1">
            <a:off x="8331200" y="4545186"/>
            <a:ext cx="1" cy="35388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9831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-24383" y="41408"/>
            <a:ext cx="9118294" cy="14092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7952" y="1529449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7463" y="276422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14815" y="170915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8500" y="170519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7301" y="369061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2898" y="515489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21" name="Скругленный прямоугольник 120"/>
          <p:cNvSpPr/>
          <p:nvPr/>
        </p:nvSpPr>
        <p:spPr>
          <a:xfrm>
            <a:off x="1289808" y="155254"/>
            <a:ext cx="7804104" cy="6602993"/>
          </a:xfrm>
          <a:prstGeom prst="roundRect">
            <a:avLst>
              <a:gd name="adj" fmla="val 7719"/>
            </a:avLst>
          </a:prstGeom>
          <a:noFill/>
          <a:ln w="1905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495318" y="446171"/>
            <a:ext cx="69771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Кәсіптік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топ: </a:t>
            </a:r>
            <a:r>
              <a:rPr lang="ru-KZ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өтенше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жағдайларда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қауіпсіздікті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қамтамасыз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ету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бойынша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қызмет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ru-KZ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рт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сөндіру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машинасының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жүргізушілері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09398" y="88882"/>
            <a:ext cx="411257" cy="1513935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KZ" sz="1100" b="1" dirty="0">
                <a:latin typeface="Arial" pitchFamily="34" charset="0"/>
                <a:cs typeface="Arial" pitchFamily="34" charset="0"/>
              </a:rPr>
              <a:t>ҰБК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біліктілік</a:t>
            </a:r>
            <a:r>
              <a:rPr lang="ru-KZ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деңгейі</a:t>
            </a:r>
            <a:endParaRPr lang="ru-RU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598806" y="88882"/>
            <a:ext cx="411257" cy="1487866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KZ" sz="1100" b="1" dirty="0">
                <a:latin typeface="Arial" pitchFamily="34" charset="0"/>
                <a:cs typeface="Arial" pitchFamily="34" charset="0"/>
              </a:rPr>
              <a:t>СБШ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біліктілік</a:t>
            </a:r>
            <a:r>
              <a:rPr lang="ru-KZ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деңгейі</a:t>
            </a:r>
            <a:endParaRPr lang="ru-RU" sz="11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578706" y="63344"/>
            <a:ext cx="286" cy="6819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1071601" y="63344"/>
            <a:ext cx="62961" cy="6814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8982" y="3519029"/>
            <a:ext cx="9118294" cy="31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8937" y="230400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08526" y="231134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9029" y="298440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47025" y="3735619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-24383" y="581321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-24383" y="4768838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71975" y="599838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62933" y="599838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cxnSp>
        <p:nvCxnSpPr>
          <p:cNvPr id="103" name="Прямая соединительная линия 102">
            <a:extLst>
              <a:ext uri="{FF2B5EF4-FFF2-40B4-BE49-F238E27FC236}">
                <a16:creationId xmlns:a16="http://schemas.microsoft.com/office/drawing/2014/main" id="{C303F519-106C-4426-A46D-8CDE8D38DE03}"/>
              </a:ext>
            </a:extLst>
          </p:cNvPr>
          <p:cNvCxnSpPr/>
          <p:nvPr/>
        </p:nvCxnSpPr>
        <p:spPr>
          <a:xfrm>
            <a:off x="17463" y="2131640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>
            <a:extLst>
              <a:ext uri="{FF2B5EF4-FFF2-40B4-BE49-F238E27FC236}">
                <a16:creationId xmlns:a16="http://schemas.microsoft.com/office/drawing/2014/main" id="{EAC39C43-989F-46CC-BF36-2C189A90B376}"/>
              </a:ext>
            </a:extLst>
          </p:cNvPr>
          <p:cNvSpPr txBox="1"/>
          <p:nvPr/>
        </p:nvSpPr>
        <p:spPr>
          <a:xfrm>
            <a:off x="655067" y="299244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95EDCF44-A844-4100-9B83-F72843023D39}"/>
              </a:ext>
            </a:extLst>
          </p:cNvPr>
          <p:cNvSpPr txBox="1"/>
          <p:nvPr/>
        </p:nvSpPr>
        <p:spPr>
          <a:xfrm>
            <a:off x="78500" y="298440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5D2297C-8288-466B-B9B8-32B7320C242D}"/>
              </a:ext>
            </a:extLst>
          </p:cNvPr>
          <p:cNvSpPr txBox="1"/>
          <p:nvPr/>
        </p:nvSpPr>
        <p:spPr>
          <a:xfrm>
            <a:off x="634427" y="513446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B44DBFC-7CDE-4ED8-8974-CC0AB5D7791B}"/>
              </a:ext>
            </a:extLst>
          </p:cNvPr>
          <p:cNvSpPr txBox="1"/>
          <p:nvPr/>
        </p:nvSpPr>
        <p:spPr>
          <a:xfrm>
            <a:off x="3591250" y="6173985"/>
            <a:ext cx="2840030" cy="411257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err="1"/>
              <a:t>Қосалқы</a:t>
            </a:r>
            <a:r>
              <a:rPr lang="ru-RU" dirty="0"/>
              <a:t> </a:t>
            </a:r>
            <a:r>
              <a:rPr lang="ru-RU" dirty="0" err="1"/>
              <a:t>мақсаттағы</a:t>
            </a:r>
            <a:r>
              <a:rPr lang="ru-RU" dirty="0"/>
              <a:t> </a:t>
            </a:r>
            <a:r>
              <a:rPr lang="ru-RU" dirty="0" err="1"/>
              <a:t>өрт</a:t>
            </a:r>
            <a:r>
              <a:rPr lang="ru-RU" dirty="0"/>
              <a:t> </a:t>
            </a:r>
            <a:r>
              <a:rPr lang="ru-RU" dirty="0" err="1"/>
              <a:t>сөндіру</a:t>
            </a:r>
            <a:r>
              <a:rPr lang="ru-RU" dirty="0"/>
              <a:t> </a:t>
            </a:r>
            <a:r>
              <a:rPr lang="ru-RU" dirty="0" err="1"/>
              <a:t>автомобилінің</a:t>
            </a:r>
            <a:r>
              <a:rPr lang="ru-RU" dirty="0"/>
              <a:t> </a:t>
            </a:r>
            <a:r>
              <a:rPr lang="ru-RU" dirty="0" err="1"/>
              <a:t>жүргізушісі</a:t>
            </a:r>
            <a:endParaRPr lang="ru-RU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3D7C93A-1C84-4E3C-9C1B-53F9A24B5649}"/>
              </a:ext>
            </a:extLst>
          </p:cNvPr>
          <p:cNvSpPr txBox="1"/>
          <p:nvPr/>
        </p:nvSpPr>
        <p:spPr>
          <a:xfrm>
            <a:off x="3563885" y="5041187"/>
            <a:ext cx="2840030" cy="411257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мақсаттағы</a:t>
            </a:r>
            <a:r>
              <a:rPr lang="ru-RU" dirty="0"/>
              <a:t> </a:t>
            </a:r>
            <a:r>
              <a:rPr lang="ru-RU" dirty="0" err="1"/>
              <a:t>өрт</a:t>
            </a:r>
            <a:r>
              <a:rPr lang="ru-RU" dirty="0"/>
              <a:t> </a:t>
            </a:r>
            <a:r>
              <a:rPr lang="ru-RU" dirty="0" err="1"/>
              <a:t>сөндіру</a:t>
            </a:r>
            <a:r>
              <a:rPr lang="ru-RU" dirty="0"/>
              <a:t> </a:t>
            </a:r>
            <a:r>
              <a:rPr lang="ru-RU" dirty="0" err="1"/>
              <a:t>автомобилінің</a:t>
            </a:r>
            <a:r>
              <a:rPr lang="ru-RU" dirty="0"/>
              <a:t> </a:t>
            </a:r>
            <a:r>
              <a:rPr lang="ru-RU" dirty="0" err="1"/>
              <a:t>жүргізушісі</a:t>
            </a:r>
            <a:endParaRPr lang="ru-RU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12BB2E2-26DB-4BC5-9653-F031B45520E7}"/>
              </a:ext>
            </a:extLst>
          </p:cNvPr>
          <p:cNvSpPr txBox="1"/>
          <p:nvPr/>
        </p:nvSpPr>
        <p:spPr>
          <a:xfrm>
            <a:off x="3563885" y="3879196"/>
            <a:ext cx="2840030" cy="411257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err="1"/>
              <a:t>Арнайы</a:t>
            </a:r>
            <a:r>
              <a:rPr lang="ru-RU" dirty="0"/>
              <a:t> </a:t>
            </a:r>
            <a:r>
              <a:rPr lang="ru-RU" dirty="0" err="1"/>
              <a:t>мақсаттағы</a:t>
            </a:r>
            <a:r>
              <a:rPr lang="ru-RU" dirty="0"/>
              <a:t> </a:t>
            </a:r>
            <a:r>
              <a:rPr lang="ru-RU" dirty="0" err="1"/>
              <a:t>өрт</a:t>
            </a:r>
            <a:r>
              <a:rPr lang="ru-RU" dirty="0"/>
              <a:t> </a:t>
            </a:r>
            <a:r>
              <a:rPr lang="ru-RU" dirty="0" err="1"/>
              <a:t>сөндіру</a:t>
            </a:r>
            <a:r>
              <a:rPr lang="ru-RU" dirty="0"/>
              <a:t> </a:t>
            </a:r>
            <a:r>
              <a:rPr lang="ru-RU" dirty="0" err="1"/>
              <a:t>автомобилінің</a:t>
            </a:r>
            <a:r>
              <a:rPr lang="ru-RU" dirty="0"/>
              <a:t> </a:t>
            </a:r>
            <a:r>
              <a:rPr lang="ru-RU" dirty="0" err="1"/>
              <a:t>жүргізушісі</a:t>
            </a:r>
            <a:endParaRPr lang="ru-RU" dirty="0"/>
          </a:p>
        </p:txBody>
      </p:sp>
      <p:cxnSp>
        <p:nvCxnSpPr>
          <p:cNvPr id="47" name="Прямая со стрелкой 46">
            <a:extLst>
              <a:ext uri="{FF2B5EF4-FFF2-40B4-BE49-F238E27FC236}">
                <a16:creationId xmlns:a16="http://schemas.microsoft.com/office/drawing/2014/main" id="{38EC6759-37E4-4B93-BE3F-7D1C09CA1BA0}"/>
              </a:ext>
            </a:extLst>
          </p:cNvPr>
          <p:cNvCxnSpPr/>
          <p:nvPr/>
        </p:nvCxnSpPr>
        <p:spPr>
          <a:xfrm flipV="1">
            <a:off x="4983900" y="4340150"/>
            <a:ext cx="1978" cy="66851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E47E5B18-7AFC-47F2-802E-1A90FE273693}"/>
              </a:ext>
            </a:extLst>
          </p:cNvPr>
          <p:cNvCxnSpPr/>
          <p:nvPr/>
        </p:nvCxnSpPr>
        <p:spPr>
          <a:xfrm flipV="1">
            <a:off x="5011265" y="5478133"/>
            <a:ext cx="1978" cy="66851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460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-24383" y="41408"/>
            <a:ext cx="9118294" cy="14092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1602817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-26857" y="3524006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14815" y="170915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8500" y="170519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4166" y="463786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8500" y="551433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21" name="Скругленный прямоугольник 120"/>
          <p:cNvSpPr/>
          <p:nvPr/>
        </p:nvSpPr>
        <p:spPr>
          <a:xfrm>
            <a:off x="1289808" y="155254"/>
            <a:ext cx="7804104" cy="6602993"/>
          </a:xfrm>
          <a:prstGeom prst="roundRect">
            <a:avLst>
              <a:gd name="adj" fmla="val 7719"/>
            </a:avLst>
          </a:prstGeom>
          <a:noFill/>
          <a:ln w="1905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495318" y="446171"/>
            <a:ext cx="69771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Кәсіптік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топ: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төтенше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жағдайларда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қауіпсіздікті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қамтамасыз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ету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бойынша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қызмет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(диспетчер-112)</a:t>
            </a: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578706" y="63344"/>
            <a:ext cx="286" cy="6819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1071601" y="63344"/>
            <a:ext cx="62961" cy="6814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-14004" y="4264057"/>
            <a:ext cx="9118294" cy="31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4311" y="2549396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23279" y="2549929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06072" y="467445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0" y="6050281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0" y="5186722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6800" y="630076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97359" y="629403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cxnSp>
        <p:nvCxnSpPr>
          <p:cNvPr id="103" name="Прямая соединительная линия 102">
            <a:extLst>
              <a:ext uri="{FF2B5EF4-FFF2-40B4-BE49-F238E27FC236}">
                <a16:creationId xmlns:a16="http://schemas.microsoft.com/office/drawing/2014/main" id="{C303F519-106C-4426-A46D-8CDE8D38DE03}"/>
              </a:ext>
            </a:extLst>
          </p:cNvPr>
          <p:cNvCxnSpPr/>
          <p:nvPr/>
        </p:nvCxnSpPr>
        <p:spPr>
          <a:xfrm>
            <a:off x="0" y="2141178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>
            <a:extLst>
              <a:ext uri="{FF2B5EF4-FFF2-40B4-BE49-F238E27FC236}">
                <a16:creationId xmlns:a16="http://schemas.microsoft.com/office/drawing/2014/main" id="{EAC39C43-989F-46CC-BF36-2C189A90B376}"/>
              </a:ext>
            </a:extLst>
          </p:cNvPr>
          <p:cNvSpPr txBox="1"/>
          <p:nvPr/>
        </p:nvSpPr>
        <p:spPr>
          <a:xfrm>
            <a:off x="623279" y="362991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95EDCF44-A844-4100-9B83-F72843023D39}"/>
              </a:ext>
            </a:extLst>
          </p:cNvPr>
          <p:cNvSpPr txBox="1"/>
          <p:nvPr/>
        </p:nvSpPr>
        <p:spPr>
          <a:xfrm>
            <a:off x="78500" y="3629916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5D2297C-8288-466B-B9B8-32B7320C242D}"/>
              </a:ext>
            </a:extLst>
          </p:cNvPr>
          <p:cNvSpPr txBox="1"/>
          <p:nvPr/>
        </p:nvSpPr>
        <p:spPr>
          <a:xfrm>
            <a:off x="623279" y="551433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B44DBFC-7CDE-4ED8-8974-CC0AB5D7791B}"/>
              </a:ext>
            </a:extLst>
          </p:cNvPr>
          <p:cNvSpPr txBox="1"/>
          <p:nvPr/>
        </p:nvSpPr>
        <p:spPr>
          <a:xfrm>
            <a:off x="3509990" y="3800175"/>
            <a:ext cx="2840030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112 – </a:t>
            </a:r>
            <a:r>
              <a:rPr lang="ru-RU" dirty="0" err="1"/>
              <a:t>аға</a:t>
            </a:r>
            <a:r>
              <a:rPr lang="ru-RU" dirty="0"/>
              <a:t> диспетчер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3D7C93A-1C84-4E3C-9C1B-53F9A24B5649}"/>
              </a:ext>
            </a:extLst>
          </p:cNvPr>
          <p:cNvSpPr txBox="1"/>
          <p:nvPr/>
        </p:nvSpPr>
        <p:spPr>
          <a:xfrm>
            <a:off x="3509990" y="2324027"/>
            <a:ext cx="2840030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112 – </a:t>
            </a:r>
            <a:r>
              <a:rPr lang="ru-RU" dirty="0" err="1"/>
              <a:t>басшының</a:t>
            </a:r>
            <a:r>
              <a:rPr lang="ru-RU" dirty="0"/>
              <a:t> </a:t>
            </a:r>
            <a:r>
              <a:rPr lang="ru-RU" dirty="0" err="1"/>
              <a:t>орынбасары</a:t>
            </a:r>
            <a:endParaRPr lang="ru-RU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12BB2E2-26DB-4BC5-9653-F031B45520E7}"/>
              </a:ext>
            </a:extLst>
          </p:cNvPr>
          <p:cNvSpPr txBox="1"/>
          <p:nvPr/>
        </p:nvSpPr>
        <p:spPr>
          <a:xfrm>
            <a:off x="3509990" y="1714099"/>
            <a:ext cx="2840030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112 – </a:t>
            </a:r>
            <a:r>
              <a:rPr lang="ru-RU" dirty="0" err="1"/>
              <a:t>басшы</a:t>
            </a:r>
            <a:endParaRPr lang="ru-RU" dirty="0"/>
          </a:p>
        </p:txBody>
      </p:sp>
      <p:cxnSp>
        <p:nvCxnSpPr>
          <p:cNvPr id="47" name="Прямая со стрелкой 46">
            <a:extLst>
              <a:ext uri="{FF2B5EF4-FFF2-40B4-BE49-F238E27FC236}">
                <a16:creationId xmlns:a16="http://schemas.microsoft.com/office/drawing/2014/main" id="{38EC6759-37E4-4B93-BE3F-7D1C09CA1BA0}"/>
              </a:ext>
            </a:extLst>
          </p:cNvPr>
          <p:cNvCxnSpPr>
            <a:cxnSpLocks/>
          </p:cNvCxnSpPr>
          <p:nvPr/>
        </p:nvCxnSpPr>
        <p:spPr>
          <a:xfrm flipV="1">
            <a:off x="4866331" y="1969537"/>
            <a:ext cx="0" cy="343282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E47E5B18-7AFC-47F2-802E-1A90FE273693}"/>
              </a:ext>
            </a:extLst>
          </p:cNvPr>
          <p:cNvCxnSpPr>
            <a:cxnSpLocks/>
          </p:cNvCxnSpPr>
          <p:nvPr/>
        </p:nvCxnSpPr>
        <p:spPr>
          <a:xfrm flipV="1">
            <a:off x="4880261" y="4074464"/>
            <a:ext cx="0" cy="551945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08A9ECA2-CEC0-4A1F-823D-813EF7E5256D}"/>
              </a:ext>
            </a:extLst>
          </p:cNvPr>
          <p:cNvSpPr txBox="1"/>
          <p:nvPr/>
        </p:nvSpPr>
        <p:spPr>
          <a:xfrm>
            <a:off x="3509990" y="4626409"/>
            <a:ext cx="2840030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112 - диспетчер </a:t>
            </a:r>
          </a:p>
        </p:txBody>
      </p: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id="{47DC6E2F-C185-4BE1-A3D7-FBBC92323D79}"/>
              </a:ext>
            </a:extLst>
          </p:cNvPr>
          <p:cNvCxnSpPr>
            <a:cxnSpLocks/>
          </p:cNvCxnSpPr>
          <p:nvPr/>
        </p:nvCxnSpPr>
        <p:spPr>
          <a:xfrm flipV="1">
            <a:off x="4847395" y="3319496"/>
            <a:ext cx="0" cy="439103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F9C6B04-D0AF-41FA-BA5C-7A1543547665}"/>
              </a:ext>
            </a:extLst>
          </p:cNvPr>
          <p:cNvSpPr txBox="1"/>
          <p:nvPr/>
        </p:nvSpPr>
        <p:spPr>
          <a:xfrm>
            <a:off x="3509990" y="3046660"/>
            <a:ext cx="2840030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112 – бас диспетчер</a:t>
            </a:r>
          </a:p>
        </p:txBody>
      </p:sp>
      <p:cxnSp>
        <p:nvCxnSpPr>
          <p:cNvPr id="45" name="Прямая со стрелкой 44">
            <a:extLst>
              <a:ext uri="{FF2B5EF4-FFF2-40B4-BE49-F238E27FC236}">
                <a16:creationId xmlns:a16="http://schemas.microsoft.com/office/drawing/2014/main" id="{B12835ED-48A7-4C8A-AC8A-A79C236B3CE2}"/>
              </a:ext>
            </a:extLst>
          </p:cNvPr>
          <p:cNvCxnSpPr>
            <a:cxnSpLocks/>
          </p:cNvCxnSpPr>
          <p:nvPr/>
        </p:nvCxnSpPr>
        <p:spPr>
          <a:xfrm flipV="1">
            <a:off x="4847395" y="2587213"/>
            <a:ext cx="0" cy="439103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435DAC58-3DD6-411F-AC72-6425A8E4BF82}"/>
              </a:ext>
            </a:extLst>
          </p:cNvPr>
          <p:cNvSpPr txBox="1"/>
          <p:nvPr/>
        </p:nvSpPr>
        <p:spPr>
          <a:xfrm>
            <a:off x="598806" y="88882"/>
            <a:ext cx="411257" cy="1487866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KZ" sz="1100" b="1" dirty="0">
                <a:latin typeface="Arial" pitchFamily="34" charset="0"/>
                <a:cs typeface="Arial" pitchFamily="34" charset="0"/>
              </a:rPr>
              <a:t>СБШ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біліктілік</a:t>
            </a:r>
            <a:r>
              <a:rPr lang="ru-KZ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деңгейі</a:t>
            </a:r>
            <a:endParaRPr lang="ru-RU" sz="1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EDF4AF6-2E03-4D09-B633-E64B1D4291B6}"/>
              </a:ext>
            </a:extLst>
          </p:cNvPr>
          <p:cNvSpPr txBox="1"/>
          <p:nvPr/>
        </p:nvSpPr>
        <p:spPr>
          <a:xfrm>
            <a:off x="109398" y="88882"/>
            <a:ext cx="411257" cy="1513935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KZ" sz="1100" b="1" dirty="0">
                <a:latin typeface="Arial" pitchFamily="34" charset="0"/>
                <a:cs typeface="Arial" pitchFamily="34" charset="0"/>
              </a:rPr>
              <a:t>ҰБК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біліктілік</a:t>
            </a:r>
            <a:r>
              <a:rPr lang="ru-KZ" sz="1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KZ" sz="1100" b="1" dirty="0" err="1">
                <a:latin typeface="Arial" pitchFamily="34" charset="0"/>
                <a:cs typeface="Arial" pitchFamily="34" charset="0"/>
              </a:rPr>
              <a:t>деңгейі</a:t>
            </a:r>
            <a:endParaRPr lang="ru-RU" sz="9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748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-24383" y="41408"/>
            <a:ext cx="9118294" cy="14092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7952" y="1360109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996" y="2629605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8187" y="4154645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-11530" y="5258701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68539" y="1464637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6435" y="3308710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5.1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55154" y="425508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4.2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9341" y="539759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3.2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005" y="146144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-23120" y="328308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982" y="4251189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-9382" y="540751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156420" y="1415602"/>
            <a:ext cx="1801784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/>
              <a:t>Специалист по организации и ведению гражданской обороны</a:t>
            </a:r>
            <a:endParaRPr lang="ru-RU" sz="900" dirty="0"/>
          </a:p>
        </p:txBody>
      </p:sp>
      <p:cxnSp>
        <p:nvCxnSpPr>
          <p:cNvPr id="61" name="Прямая со стрелкой 60"/>
          <p:cNvCxnSpPr>
            <a:stCxn id="55" idx="0"/>
            <a:endCxn id="59" idx="2"/>
          </p:cNvCxnSpPr>
          <p:nvPr/>
        </p:nvCxnSpPr>
        <p:spPr>
          <a:xfrm flipV="1">
            <a:off x="8057312" y="1765304"/>
            <a:ext cx="0" cy="13037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>
            <a:endCxn id="98" idx="2"/>
          </p:cNvCxnSpPr>
          <p:nvPr/>
        </p:nvCxnSpPr>
        <p:spPr>
          <a:xfrm flipV="1">
            <a:off x="3781552" y="4102409"/>
            <a:ext cx="0" cy="21537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 flipV="1">
            <a:off x="2075223" y="4341959"/>
            <a:ext cx="1978" cy="66851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6965043" y="289705"/>
            <a:ext cx="1984184" cy="48820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b="1" dirty="0"/>
              <a:t>Профессиональная группа: оборонная деятельность</a:t>
            </a:r>
          </a:p>
          <a:p>
            <a:endParaRPr lang="ru-RU" sz="900" dirty="0"/>
          </a:p>
        </p:txBody>
      </p:sp>
      <p:sp>
        <p:nvSpPr>
          <p:cNvPr id="80" name="Скругленный прямоугольник 79"/>
          <p:cNvSpPr/>
          <p:nvPr/>
        </p:nvSpPr>
        <p:spPr>
          <a:xfrm>
            <a:off x="7113548" y="155253"/>
            <a:ext cx="1917068" cy="6602993"/>
          </a:xfrm>
          <a:prstGeom prst="roundRect">
            <a:avLst>
              <a:gd name="adj" fmla="val 7719"/>
            </a:avLst>
          </a:prstGeom>
          <a:noFill/>
          <a:ln w="1905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Скругленный прямоугольник 120"/>
          <p:cNvSpPr/>
          <p:nvPr/>
        </p:nvSpPr>
        <p:spPr>
          <a:xfrm>
            <a:off x="822016" y="155254"/>
            <a:ext cx="6236617" cy="6602993"/>
          </a:xfrm>
          <a:prstGeom prst="roundRect">
            <a:avLst>
              <a:gd name="adj" fmla="val 7719"/>
            </a:avLst>
          </a:prstGeom>
          <a:noFill/>
          <a:ln w="1905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272229" y="266995"/>
            <a:ext cx="24578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9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Профессиональная группа: деятельность по обеспечению безопасности в чрезвычайных ситуациях</a:t>
            </a:r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1594948" y="1874549"/>
            <a:ext cx="1850088" cy="211203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Руководитель отряда-спасатель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951870" y="2721761"/>
            <a:ext cx="1326734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Начальник службы (части)</a:t>
            </a:r>
            <a:endParaRPr lang="ru-RU" sz="900" dirty="0">
              <a:effectLst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-8878" y="-91199"/>
            <a:ext cx="349702" cy="16080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RU" sz="900" b="1" dirty="0">
                <a:latin typeface="Arial" pitchFamily="34" charset="0"/>
                <a:cs typeface="Arial" pitchFamily="34" charset="0"/>
              </a:rPr>
              <a:t>Квалификационный уровень НРК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422103" y="33648"/>
            <a:ext cx="349702" cy="134882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RU" sz="900" b="1" dirty="0">
                <a:latin typeface="Arial" pitchFamily="34" charset="0"/>
                <a:cs typeface="Arial" pitchFamily="34" charset="0"/>
              </a:rPr>
              <a:t>Квалификационный уровень ОРК</a:t>
            </a: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299857" y="1930"/>
            <a:ext cx="286" cy="6819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697515" y="63260"/>
            <a:ext cx="62961" cy="6814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-11530" y="3096935"/>
            <a:ext cx="9118294" cy="31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 стрелкой 114"/>
          <p:cNvCxnSpPr/>
          <p:nvPr/>
        </p:nvCxnSpPr>
        <p:spPr>
          <a:xfrm flipV="1">
            <a:off x="2452907" y="2577725"/>
            <a:ext cx="1978" cy="10435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 стрелкой 116"/>
          <p:cNvCxnSpPr>
            <a:endCxn id="96" idx="2"/>
          </p:cNvCxnSpPr>
          <p:nvPr/>
        </p:nvCxnSpPr>
        <p:spPr>
          <a:xfrm flipV="1">
            <a:off x="2906922" y="4072940"/>
            <a:ext cx="1" cy="23500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 стрелкой 121"/>
          <p:cNvCxnSpPr/>
          <p:nvPr/>
        </p:nvCxnSpPr>
        <p:spPr>
          <a:xfrm flipV="1">
            <a:off x="4730043" y="4096792"/>
            <a:ext cx="0" cy="20496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 стрелкой 123"/>
          <p:cNvCxnSpPr>
            <a:endCxn id="71" idx="2"/>
          </p:cNvCxnSpPr>
          <p:nvPr/>
        </p:nvCxnSpPr>
        <p:spPr>
          <a:xfrm flipH="1" flipV="1">
            <a:off x="1251253" y="4042958"/>
            <a:ext cx="7562" cy="24460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 стрелкой 124"/>
          <p:cNvCxnSpPr/>
          <p:nvPr/>
        </p:nvCxnSpPr>
        <p:spPr>
          <a:xfrm flipH="1" flipV="1">
            <a:off x="2457725" y="3061491"/>
            <a:ext cx="1634" cy="8080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 стрелкой 125"/>
          <p:cNvCxnSpPr>
            <a:endCxn id="92" idx="2"/>
          </p:cNvCxnSpPr>
          <p:nvPr/>
        </p:nvCxnSpPr>
        <p:spPr>
          <a:xfrm flipH="1" flipV="1">
            <a:off x="2064127" y="4072940"/>
            <a:ext cx="5635" cy="22522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 стрелкой 129"/>
          <p:cNvCxnSpPr>
            <a:stCxn id="93" idx="0"/>
            <a:endCxn id="70" idx="2"/>
          </p:cNvCxnSpPr>
          <p:nvPr/>
        </p:nvCxnSpPr>
        <p:spPr>
          <a:xfrm flipV="1">
            <a:off x="6480681" y="3784429"/>
            <a:ext cx="0" cy="41620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-17338" y="180884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0" y="1913467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82415" y="192170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>
                <a:latin typeface="Arial" pitchFamily="34" charset="0"/>
                <a:cs typeface="Arial" pitchFamily="34" charset="0"/>
              </a:rPr>
              <a:t>6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156420" y="1895683"/>
            <a:ext cx="1801784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/>
              <a:t>Специалист по организации и ведению гражданской обороны</a:t>
            </a:r>
            <a:endParaRPr lang="ru-RU" sz="900" dirty="0"/>
          </a:p>
        </p:txBody>
      </p:sp>
      <p:sp>
        <p:nvSpPr>
          <p:cNvPr id="58" name="TextBox 57"/>
          <p:cNvSpPr txBox="1"/>
          <p:nvPr/>
        </p:nvSpPr>
        <p:spPr>
          <a:xfrm>
            <a:off x="1543995" y="2204243"/>
            <a:ext cx="1850088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Заместитель руководителя отряда-спасатель</a:t>
            </a:r>
          </a:p>
        </p:txBody>
      </p:sp>
      <p:cxnSp>
        <p:nvCxnSpPr>
          <p:cNvPr id="60" name="Прямая со стрелкой 59"/>
          <p:cNvCxnSpPr/>
          <p:nvPr/>
        </p:nvCxnSpPr>
        <p:spPr>
          <a:xfrm flipV="1">
            <a:off x="2469039" y="2095162"/>
            <a:ext cx="0" cy="12048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-23120" y="275544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71750" y="276328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5.2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347715" y="2695000"/>
            <a:ext cx="2223289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Руководитель-спасатель спасательного подразделения (отделения)</a:t>
            </a:r>
            <a:endParaRPr lang="ru-RU" sz="900" dirty="0">
              <a:effectLst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970179" y="3280839"/>
            <a:ext cx="1021003" cy="50359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специального назначения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875184" y="3262369"/>
            <a:ext cx="752138" cy="78058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Руководитель – спасатель дежурно-диспетчерского отделения</a:t>
            </a:r>
          </a:p>
          <a:p>
            <a:endParaRPr lang="ru-RU" dirty="0"/>
          </a:p>
        </p:txBody>
      </p:sp>
      <p:sp>
        <p:nvSpPr>
          <p:cNvPr id="77" name="TextBox 76"/>
          <p:cNvSpPr txBox="1"/>
          <p:nvPr/>
        </p:nvSpPr>
        <p:spPr>
          <a:xfrm>
            <a:off x="352606" y="483007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4.1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-7317" y="482785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-24383" y="581321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-24383" y="4768838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005" y="589932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340538" y="589932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3.1</a:t>
            </a:r>
          </a:p>
        </p:txBody>
      </p:sp>
      <p:cxnSp>
        <p:nvCxnSpPr>
          <p:cNvPr id="88" name="Прямая соединительная линия 87"/>
          <p:cNvCxnSpPr/>
          <p:nvPr/>
        </p:nvCxnSpPr>
        <p:spPr>
          <a:xfrm>
            <a:off x="17463" y="625683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-21856" y="6381920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40138" y="6403696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687450" y="3276962"/>
            <a:ext cx="753354" cy="795978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Руководитель – спасатель водолазно-спасательного отделения </a:t>
            </a:r>
          </a:p>
          <a:p>
            <a:endParaRPr lang="ru-RU" sz="1200" dirty="0"/>
          </a:p>
        </p:txBody>
      </p:sp>
      <p:sp>
        <p:nvSpPr>
          <p:cNvPr id="96" name="TextBox 95"/>
          <p:cNvSpPr txBox="1"/>
          <p:nvPr/>
        </p:nvSpPr>
        <p:spPr>
          <a:xfrm>
            <a:off x="2511676" y="3276962"/>
            <a:ext cx="790493" cy="795978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/>
              <a:t>Руководитель – спасатель кинологического отделения </a:t>
            </a:r>
            <a:endParaRPr lang="ru-RU" sz="700" dirty="0"/>
          </a:p>
          <a:p>
            <a:endParaRPr lang="ru-RU" sz="700" dirty="0"/>
          </a:p>
          <a:p>
            <a:endParaRPr lang="ru-RU" sz="800" dirty="0"/>
          </a:p>
        </p:txBody>
      </p:sp>
      <p:sp>
        <p:nvSpPr>
          <p:cNvPr id="98" name="TextBox 97"/>
          <p:cNvSpPr txBox="1"/>
          <p:nvPr/>
        </p:nvSpPr>
        <p:spPr>
          <a:xfrm>
            <a:off x="3356669" y="3275653"/>
            <a:ext cx="849766" cy="826756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Руководитель – спасатель отделения радиационной и химической защиты</a:t>
            </a:r>
          </a:p>
          <a:p>
            <a:endParaRPr lang="ru-RU" sz="700" dirty="0"/>
          </a:p>
        </p:txBody>
      </p:sp>
      <p:sp>
        <p:nvSpPr>
          <p:cNvPr id="99" name="TextBox 98"/>
          <p:cNvSpPr txBox="1"/>
          <p:nvPr/>
        </p:nvSpPr>
        <p:spPr>
          <a:xfrm>
            <a:off x="4256646" y="3270035"/>
            <a:ext cx="981932" cy="826756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Руководитель – спасатель отделения по обслуживанию автотранспорта, плавательных средств и оборудования</a:t>
            </a:r>
          </a:p>
        </p:txBody>
      </p:sp>
      <p:cxnSp>
        <p:nvCxnSpPr>
          <p:cNvPr id="101" name="Прямая соединительная линия 100"/>
          <p:cNvCxnSpPr/>
          <p:nvPr/>
        </p:nvCxnSpPr>
        <p:spPr>
          <a:xfrm flipV="1">
            <a:off x="1210268" y="3138654"/>
            <a:ext cx="3458602" cy="657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/>
          <p:nvPr/>
        </p:nvCxnSpPr>
        <p:spPr>
          <a:xfrm flipV="1">
            <a:off x="2072373" y="3154706"/>
            <a:ext cx="0" cy="133368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/>
          <p:nvPr/>
        </p:nvCxnSpPr>
        <p:spPr>
          <a:xfrm flipV="1">
            <a:off x="2913310" y="3148315"/>
            <a:ext cx="4829" cy="162693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 стрелкой 106"/>
          <p:cNvCxnSpPr/>
          <p:nvPr/>
        </p:nvCxnSpPr>
        <p:spPr>
          <a:xfrm flipV="1">
            <a:off x="3800825" y="3181801"/>
            <a:ext cx="2289" cy="13414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 стрелкой 108"/>
          <p:cNvCxnSpPr/>
          <p:nvPr/>
        </p:nvCxnSpPr>
        <p:spPr>
          <a:xfrm flipV="1">
            <a:off x="4666527" y="3138654"/>
            <a:ext cx="0" cy="16718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321012" y="4898025"/>
            <a:ext cx="1712100" cy="211203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Главный спасатель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109406" y="5432393"/>
            <a:ext cx="2157928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Спасатель, спасатель-кинолог, спасатель-водолаз</a:t>
            </a: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1251833" y="4301753"/>
            <a:ext cx="3456259" cy="1513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V="1">
            <a:off x="1210268" y="3118482"/>
            <a:ext cx="1080" cy="12663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 flipH="1" flipV="1">
            <a:off x="2050392" y="5136241"/>
            <a:ext cx="3498" cy="28000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5970179" y="4200633"/>
            <a:ext cx="1021004" cy="50359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специального назначения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5970178" y="4801741"/>
            <a:ext cx="1021003" cy="39586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основного назначения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5970178" y="5345120"/>
            <a:ext cx="1034623" cy="39586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основного предназначения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5536276" y="5893748"/>
            <a:ext cx="1471400" cy="288147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вспомогательного назначения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5169151" y="6321207"/>
            <a:ext cx="1389591" cy="39586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вспомогательного  назначения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1123925" y="5862354"/>
            <a:ext cx="2105575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Наладчик контрольно-измерительных приборов и автоматики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3318501" y="4887626"/>
            <a:ext cx="1389591" cy="211203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Пожарный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4257074" y="4441667"/>
            <a:ext cx="1389591" cy="211203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Начальник караула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23360" y="5912459"/>
            <a:ext cx="1398058" cy="211203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Командир отделения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864465" y="4823490"/>
            <a:ext cx="975051" cy="39586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Инструктор по противопожарной профилактике</a:t>
            </a:r>
          </a:p>
        </p:txBody>
      </p:sp>
      <p:cxnSp>
        <p:nvCxnSpPr>
          <p:cNvPr id="135" name="Прямая со стрелкой 134"/>
          <p:cNvCxnSpPr/>
          <p:nvPr/>
        </p:nvCxnSpPr>
        <p:spPr>
          <a:xfrm flipV="1">
            <a:off x="6480679" y="3784429"/>
            <a:ext cx="0" cy="41620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Соединительная линия уступом 144"/>
          <p:cNvCxnSpPr/>
          <p:nvPr/>
        </p:nvCxnSpPr>
        <p:spPr>
          <a:xfrm rot="5400000" flipH="1" flipV="1">
            <a:off x="4746987" y="3513518"/>
            <a:ext cx="1281554" cy="551149"/>
          </a:xfrm>
          <a:prstGeom prst="bentConnector3">
            <a:avLst>
              <a:gd name="adj1" fmla="val 12378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Соединительная линия уступом 158"/>
          <p:cNvCxnSpPr>
            <a:stCxn id="128" idx="3"/>
          </p:cNvCxnSpPr>
          <p:nvPr/>
        </p:nvCxnSpPr>
        <p:spPr>
          <a:xfrm flipV="1">
            <a:off x="3229500" y="5151234"/>
            <a:ext cx="536830" cy="885971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Соединительная линия уступом 166"/>
          <p:cNvCxnSpPr/>
          <p:nvPr/>
        </p:nvCxnSpPr>
        <p:spPr>
          <a:xfrm rot="5400000" flipH="1" flipV="1">
            <a:off x="4698306" y="5368587"/>
            <a:ext cx="571191" cy="48016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Соединительная линия уступом 99"/>
          <p:cNvCxnSpPr/>
          <p:nvPr/>
        </p:nvCxnSpPr>
        <p:spPr>
          <a:xfrm flipV="1">
            <a:off x="3328874" y="5159921"/>
            <a:ext cx="1480964" cy="978346"/>
          </a:xfrm>
          <a:prstGeom prst="bentConnector3">
            <a:avLst>
              <a:gd name="adj1" fmla="val 42703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Соединительная линия уступом 101"/>
          <p:cNvCxnSpPr/>
          <p:nvPr/>
        </p:nvCxnSpPr>
        <p:spPr>
          <a:xfrm rot="16200000" flipV="1">
            <a:off x="3950067" y="5380854"/>
            <a:ext cx="739128" cy="277971"/>
          </a:xfrm>
          <a:prstGeom prst="bentConnector3">
            <a:avLst>
              <a:gd name="adj1" fmla="val 38753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 стрелкой 115"/>
          <p:cNvCxnSpPr/>
          <p:nvPr/>
        </p:nvCxnSpPr>
        <p:spPr>
          <a:xfrm flipV="1">
            <a:off x="4458616" y="4667015"/>
            <a:ext cx="5413" cy="22061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 стрелкой 117"/>
          <p:cNvCxnSpPr>
            <a:stCxn id="134" idx="0"/>
          </p:cNvCxnSpPr>
          <p:nvPr/>
        </p:nvCxnSpPr>
        <p:spPr>
          <a:xfrm flipH="1" flipV="1">
            <a:off x="5351990" y="4653381"/>
            <a:ext cx="1" cy="17010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395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14928</TotalTime>
  <Words>427</Words>
  <Application>Microsoft Office PowerPoint</Application>
  <PresentationFormat>Экран (4:3)</PresentationFormat>
  <Paragraphs>150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СБОРКА</dc:title>
  <dc:creator>Марат</dc:creator>
  <cp:lastModifiedBy>Anar Ergalieva</cp:lastModifiedBy>
  <cp:revision>1549</cp:revision>
  <cp:lastPrinted>2024-12-02T13:18:42Z</cp:lastPrinted>
  <dcterms:created xsi:type="dcterms:W3CDTF">2013-11-11T12:59:28Z</dcterms:created>
  <dcterms:modified xsi:type="dcterms:W3CDTF">2025-12-23T09:54:28Z</dcterms:modified>
</cp:coreProperties>
</file>